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85" r:id="rId4"/>
    <p:sldId id="263" r:id="rId5"/>
    <p:sldId id="265" r:id="rId6"/>
    <p:sldId id="266" r:id="rId7"/>
    <p:sldId id="278" r:id="rId8"/>
    <p:sldId id="283" r:id="rId9"/>
    <p:sldId id="268" r:id="rId10"/>
    <p:sldId id="277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FF9900"/>
    <a:srgbClr val="00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77C39-CC6F-4BA4-A149-1EC0C7A56A47}" type="datetimeFigureOut">
              <a:rPr lang="ru-RU"/>
              <a:pPr>
                <a:defRPr/>
              </a:pPr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D7269-B597-46DB-94C8-25D1FADCAD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C7A6B-EEDE-44D1-BE61-96977FD3043F}" type="datetimeFigureOut">
              <a:rPr lang="ru-RU"/>
              <a:pPr>
                <a:defRPr/>
              </a:pPr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66C06-B6B3-4092-8213-020EE284D9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28385-8C3E-4AC8-83AD-83589912B3F3}" type="datetimeFigureOut">
              <a:rPr lang="ru-RU"/>
              <a:pPr>
                <a:defRPr/>
              </a:pPr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21154-58D5-4D08-AFB3-527B5B9846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5FFE3-4B87-4F4E-A4BC-B22AF4AB54B4}" type="datetimeFigureOut">
              <a:rPr lang="ru-RU"/>
              <a:pPr>
                <a:defRPr/>
              </a:pPr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7453E-2955-431F-87F4-67B9A6A2C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EBF83-385C-457E-8E58-0945D2C5166D}" type="datetimeFigureOut">
              <a:rPr lang="ru-RU"/>
              <a:pPr>
                <a:defRPr/>
              </a:pPr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67E44-5A01-4DD0-9E20-0686D052AB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23598-81AB-4854-B640-1020353E5FC5}" type="datetimeFigureOut">
              <a:rPr lang="ru-RU"/>
              <a:pPr>
                <a:defRPr/>
              </a:pPr>
              <a:t>03.04.2023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6CB25-334A-4265-9B8F-E21A3F693A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8B5CE9-45CE-4A8A-B6C5-2E665DBDDBF9}" type="datetimeFigureOut">
              <a:rPr lang="ru-RU"/>
              <a:pPr>
                <a:defRPr/>
              </a:pPr>
              <a:t>03.04.2023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7E2CA-CD90-4EA7-92C0-6132B6C4E8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6ECF5-AFE5-42AE-A460-F9BA0061FA0E}" type="datetimeFigureOut">
              <a:rPr lang="ru-RU"/>
              <a:pPr>
                <a:defRPr/>
              </a:pPr>
              <a:t>03.04.2023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87A2F-74D0-420A-B3EA-250E70CCB6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53DB8-1212-4FB0-BE18-E19FD636EA63}" type="datetimeFigureOut">
              <a:rPr lang="ru-RU"/>
              <a:pPr>
                <a:defRPr/>
              </a:pPr>
              <a:t>03.04.2023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A29E2-6ED7-4E88-9652-B8777B0306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F8DFD-7A4C-4783-8C0B-C5A1E6A1F6D9}" type="datetimeFigureOut">
              <a:rPr lang="ru-RU"/>
              <a:pPr>
                <a:defRPr/>
              </a:pPr>
              <a:t>03.04.2023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8864E-82CB-44E1-A0E5-22416CCF48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FCB90-13E9-4F85-B6F6-8CB164150941}" type="datetimeFigureOut">
              <a:rPr lang="ru-RU"/>
              <a:pPr>
                <a:defRPr/>
              </a:pPr>
              <a:t>03.04.2023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F776B-1081-4947-83B5-C4BB087DD2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ECA0F2-D33C-462C-8ADC-70E0204C636F}" type="datetimeFigureOut">
              <a:rPr lang="ru-RU"/>
              <a:pPr>
                <a:defRPr/>
              </a:pPr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8F2BE7-57D6-4DCE-B28D-61F6898A47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179512" y="188640"/>
            <a:ext cx="8784976" cy="6480720"/>
          </a:xfrm>
          <a:prstGeom prst="rect">
            <a:avLst/>
          </a:prstGeom>
          <a:blipFill dpi="0" rotWithShape="1">
            <a:blip r:embed="rId13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lum bright="2000" contrast="25000"/>
            </a:blip>
            <a:srcRect/>
            <a:tile tx="0" ty="0" sx="100000" sy="100000" flip="none" algn="ctr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42" name="Picture 18" descr="http://www.seasprayaustralianlabradoodles.com/Guardian_Home_Program_files/pink-floral-border.png"/>
          <p:cNvPicPr>
            <a:picLocks noChangeAspect="1" noChangeArrowheads="1"/>
          </p:cNvPicPr>
          <p:nvPr userDrawn="1"/>
        </p:nvPicPr>
        <p:blipFill>
          <a:blip r:embed="rId14" cstate="screen"/>
          <a:srcRect/>
          <a:stretch>
            <a:fillRect/>
          </a:stretch>
        </p:blipFill>
        <p:spPr bwMode="auto">
          <a:xfrm>
            <a:off x="0" y="0"/>
            <a:ext cx="2152650" cy="2200275"/>
          </a:xfrm>
          <a:prstGeom prst="rect">
            <a:avLst/>
          </a:prstGeom>
          <a:noFill/>
        </p:spPr>
      </p:pic>
      <p:pic>
        <p:nvPicPr>
          <p:cNvPr id="15" name="Picture 18" descr="http://www.seasprayaustralianlabradoodles.com/Guardian_Home_Program_files/pink-floral-border.png"/>
          <p:cNvPicPr>
            <a:picLocks noChangeAspect="1" noChangeArrowheads="1"/>
          </p:cNvPicPr>
          <p:nvPr userDrawn="1"/>
        </p:nvPicPr>
        <p:blipFill>
          <a:blip r:embed="rId14" cstate="screen"/>
          <a:srcRect/>
          <a:stretch>
            <a:fillRect/>
          </a:stretch>
        </p:blipFill>
        <p:spPr bwMode="auto">
          <a:xfrm rot="5400000">
            <a:off x="6967538" y="-23813"/>
            <a:ext cx="2152650" cy="2200275"/>
          </a:xfrm>
          <a:prstGeom prst="rect">
            <a:avLst/>
          </a:prstGeom>
          <a:noFill/>
        </p:spPr>
      </p:pic>
      <p:pic>
        <p:nvPicPr>
          <p:cNvPr id="16" name="Picture 18" descr="http://www.seasprayaustralianlabradoodles.com/Guardian_Home_Program_files/pink-floral-border.png"/>
          <p:cNvPicPr>
            <a:picLocks noChangeAspect="1" noChangeArrowheads="1"/>
          </p:cNvPicPr>
          <p:nvPr userDrawn="1"/>
        </p:nvPicPr>
        <p:blipFill>
          <a:blip r:embed="rId14" cstate="screen"/>
          <a:srcRect/>
          <a:stretch>
            <a:fillRect/>
          </a:stretch>
        </p:blipFill>
        <p:spPr bwMode="auto">
          <a:xfrm rot="10800000">
            <a:off x="6991350" y="4657725"/>
            <a:ext cx="2152650" cy="2200275"/>
          </a:xfrm>
          <a:prstGeom prst="rect">
            <a:avLst/>
          </a:prstGeom>
          <a:noFill/>
        </p:spPr>
      </p:pic>
      <p:pic>
        <p:nvPicPr>
          <p:cNvPr id="17" name="Picture 18" descr="http://www.seasprayaustralianlabradoodles.com/Guardian_Home_Program_files/pink-floral-border.png"/>
          <p:cNvPicPr>
            <a:picLocks noChangeAspect="1" noChangeArrowheads="1"/>
          </p:cNvPicPr>
          <p:nvPr userDrawn="1"/>
        </p:nvPicPr>
        <p:blipFill>
          <a:blip r:embed="rId14" cstate="screen"/>
          <a:srcRect/>
          <a:stretch>
            <a:fillRect/>
          </a:stretch>
        </p:blipFill>
        <p:spPr bwMode="auto">
          <a:xfrm rot="16200000">
            <a:off x="23813" y="4681538"/>
            <a:ext cx="2152650" cy="2200275"/>
          </a:xfrm>
          <a:prstGeom prst="rect">
            <a:avLst/>
          </a:prstGeom>
          <a:noFill/>
        </p:spPr>
      </p:pic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0" y="6642100"/>
            <a:ext cx="124618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FokinaLida.75@mail.ru</a:t>
            </a:r>
            <a:endParaRPr lang="en-US" sz="8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57232"/>
            <a:ext cx="7772400" cy="2928957"/>
          </a:xfrm>
        </p:spPr>
        <p:txBody>
          <a:bodyPr anchor="t"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Мастер-класс по теме: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4214818"/>
            <a:ext cx="8215370" cy="2071702"/>
          </a:xfrm>
        </p:spPr>
        <p:txBody>
          <a:bodyPr/>
          <a:lstStyle/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Инструктор по физической культуре</a:t>
            </a:r>
          </a:p>
          <a:p>
            <a:pPr algn="r"/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Гузикова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Елена Ивановна</a:t>
            </a: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МКДОУ «Детский сад №10 г.Киренска» 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1928802"/>
            <a:ext cx="821537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«Формирование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здорового образа жизни у дошкольников посредством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валеологических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минуток»</a:t>
            </a:r>
            <a:r>
              <a:rPr lang="ru-RU" sz="3600" b="1" i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untitled.bmp15.bmp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356" y="2357430"/>
            <a:ext cx="5357850" cy="3643338"/>
          </a:xfrm>
        </p:spPr>
      </p:pic>
      <p:sp>
        <p:nvSpPr>
          <p:cNvPr id="5" name="Прямоугольник 4"/>
          <p:cNvSpPr/>
          <p:nvPr/>
        </p:nvSpPr>
        <p:spPr>
          <a:xfrm>
            <a:off x="928662" y="1142984"/>
            <a:ext cx="7241662" cy="923330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642910" y="785794"/>
            <a:ext cx="7643866" cy="2857520"/>
          </a:xfrm>
        </p:spPr>
        <p:txBody>
          <a:bodyPr anchor="t"/>
          <a:lstStyle/>
          <a:p>
            <a:pPr indent="457200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«Я не боюсь еще и еще раз сказать: забота о здоровье  –  важнейший труд воспитателя. От жизнерадостности, бодрости детей зависит их духовная жизнь, мировоззрение, умственное развитие, прочность знаний, вера в свои силы».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В. Сухомлинский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ltnb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0298" y="3857628"/>
            <a:ext cx="3857652" cy="2618381"/>
          </a:xfr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00109"/>
            <a:ext cx="4757742" cy="4786346"/>
          </a:xfrm>
        </p:spPr>
        <p:txBody>
          <a:bodyPr/>
          <a:lstStyle/>
          <a:p>
            <a:pPr indent="34290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«Здоровье – это состояние полного физического, психического и социального благополучия, а не просто отсутствие болезней или физических дефектов».</a:t>
            </a:r>
          </a:p>
          <a:p>
            <a:pPr indent="34290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(Всемирная организация здравоохранения)</a:t>
            </a:r>
            <a:endParaRPr lang="ru-RU" dirty="0"/>
          </a:p>
        </p:txBody>
      </p:sp>
      <p:pic>
        <p:nvPicPr>
          <p:cNvPr id="5" name="Содержимое 4" descr="93815140cefct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500694" y="1643050"/>
            <a:ext cx="2571768" cy="3644206"/>
          </a:xfrm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357166"/>
            <a:ext cx="7572428" cy="6286544"/>
          </a:xfrm>
        </p:spPr>
        <p:txBody>
          <a:bodyPr anchor="ctr"/>
          <a:lstStyle/>
          <a:p>
            <a:pPr indent="45720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Термин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валеология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производное от латинского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valeo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«здоровье» или «быть здоровым».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Валеология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наука о здоровье, о путях его обеспечения, формирования и сохранения.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Как учебная дисциплина – это совокупность знаний о здоровье и о здоровом образе жизни.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Применительно к дошкольному образованию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валеология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ставит своей целью обучение детей основным гигиеническим правилам и нормам, укрепление здоровья и привитие навыков здорового образа жизни: активный труд, рациональный отдых, закаливание, занятие физкультурой и саморазвитием, рациональное и полноценное питание, личная гигиена, своевременное обращение к врачу и другое.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Цель опыта: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571612"/>
            <a:ext cx="6929486" cy="4525963"/>
          </a:xfrm>
        </p:spPr>
        <p:txBody>
          <a:bodyPr/>
          <a:lstStyle/>
          <a:p>
            <a:pPr indent="43200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Формирование у дошкольников устойчивой положительной мотивации к сохранению и укреплению собственного здоровья, воспитание потребности заботиться о своем здоровье.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Задачи опыта: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142984"/>
            <a:ext cx="7929618" cy="5286412"/>
          </a:xfrm>
        </p:spPr>
        <p:txBody>
          <a:bodyPr/>
          <a:lstStyle/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формировать знания о человеке, о его болезнях, ценностях человеческой жизни;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формировать у детей с ранних лет валеологическое сознание, бережное и заботливое отношение к собственному здоровью, здоровью других людей, как важнейшей ценности;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формировать практические умения и привычки по укреплению личного здоровья;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воспитывать у детей мотивации здорового образа жизни и мотивационные установки на приоритет здоровья перед болезнями;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воспитывать у детей желание активно участвовать в оздоровлении окружающих людей, используя приобретенные теоретические знания и элементы практических привычек;</a:t>
            </a:r>
          </a:p>
          <a:p>
            <a:pPr lvl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формировать у родителей ответственность за собственное здоровье и здоровье своих детей, мотивировать на здоровый образ жизни.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1428736"/>
            <a:ext cx="6786610" cy="3286148"/>
          </a:xfrm>
        </p:spPr>
        <p:txBody>
          <a:bodyPr anchor="ctr"/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Блок «Вот я какой»</a:t>
            </a:r>
            <a:endParaRPr lang="ru-RU" sz="5400" dirty="0"/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736"/>
            <a:ext cx="8229600" cy="3714776"/>
          </a:xfrm>
        </p:spPr>
        <p:txBody>
          <a:bodyPr/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Блок «Правила на</a:t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всю жизнь»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285860"/>
            <a:ext cx="7858180" cy="4357718"/>
          </a:xfrm>
        </p:spPr>
        <p:txBody>
          <a:bodyPr anchor="t"/>
          <a:lstStyle/>
          <a:p>
            <a:pPr indent="457200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Блок «Чтобы быть здоровым»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239</Words>
  <Application>Microsoft Office PowerPoint</Application>
  <PresentationFormat>Экран (4:3)</PresentationFormat>
  <Paragraphs>26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       Мастер-класс по теме:                   </vt:lpstr>
      <vt:lpstr>«Я не боюсь еще и еще раз сказать: забота о здоровье  –  важнейший труд воспитателя. От жизнерадостности, бодрости детей зависит их духовная жизнь, мировоззрение, умственное развитие, прочность знаний, вера в свои силы».                                            В. Сухомлинский </vt:lpstr>
      <vt:lpstr>Слайд 3</vt:lpstr>
      <vt:lpstr> Термин «валеология» - производное от латинского valeo – «здоровье» или «быть здоровым».        Валеология – наука о здоровье, о путях его обеспечения, формирования и сохранения.         Как учебная дисциплина – это совокупность знаний о здоровье и о здоровом образе жизни.        Применительно к дошкольному образованию  валеология ставит своей целью обучение детей основным гигиеническим правилам и нормам, укрепление здоровья и привитие навыков здорового образа жизни: активный труд, рациональный отдых, закаливание, занятие физкультурой и саморазвитием, рациональное и полноценное питание, личная гигиена, своевременное обращение к врачу и другое.  </vt:lpstr>
      <vt:lpstr>Цель опыта:</vt:lpstr>
      <vt:lpstr>Задачи опыта:</vt:lpstr>
      <vt:lpstr>Блок «Вот я какой»</vt:lpstr>
      <vt:lpstr>Блок «Правила на всю жизнь»</vt:lpstr>
      <vt:lpstr> Блок «Чтобы быть здоровым»   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Компас</dc:creator>
  <cp:lastModifiedBy>MARiALE</cp:lastModifiedBy>
  <cp:revision>64</cp:revision>
  <dcterms:created xsi:type="dcterms:W3CDTF">2013-03-10T12:23:48Z</dcterms:created>
  <dcterms:modified xsi:type="dcterms:W3CDTF">2023-04-03T16:18:11Z</dcterms:modified>
</cp:coreProperties>
</file>